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8" r:id="rId3"/>
    <p:sldId id="278" r:id="rId4"/>
    <p:sldId id="279" r:id="rId5"/>
    <p:sldId id="286" r:id="rId6"/>
    <p:sldId id="288" r:id="rId7"/>
    <p:sldId id="294" r:id="rId8"/>
    <p:sldId id="289" r:id="rId9"/>
    <p:sldId id="290" r:id="rId10"/>
    <p:sldId id="291" r:id="rId11"/>
    <p:sldId id="292" r:id="rId12"/>
    <p:sldId id="293" r:id="rId13"/>
  </p:sldIdLst>
  <p:sldSz cx="12192000" cy="6858000"/>
  <p:notesSz cx="6797675" cy="99298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5C622-A94B-448F-9A66-35B931436FE6}" type="datetimeFigureOut">
              <a:rPr lang="tr-TR" smtClean="0"/>
              <a:pPr/>
              <a:t>3.05.2019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9688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9C169-D74F-4B93-8B4C-A0796C3B885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396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E1D1C-CE28-4861-9B69-5EE120D1B661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62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28721-55AE-4AD4-9E34-27D48BC10000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481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79328-6BD1-45DA-8D8B-0B3C0555E0DA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80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2BB8-F417-4AAF-9FDF-68F4F880963F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276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E8440-E501-40BB-A242-78ABC9D1923B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60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D79E-92D2-49CF-8AA5-4C726AA1D852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889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7C20E-077B-44CC-9E12-AEE4B0857897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5394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8EC22-2AB6-4591-98A6-B2B5825170B3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906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19B6A-43C3-42F8-B2DB-68419EAD4355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08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5230B-4FF5-445E-81E8-D0717D40F42F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560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91AAA-0CF8-4E8F-99B6-605F11695170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753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A2742-8AF5-46AD-B147-705AD38C5271}" type="datetime1">
              <a:rPr lang="tr-TR" smtClean="0"/>
              <a:pPr/>
              <a:t>3.05.2019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B299C-EE85-457E-8355-F1429248D3B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130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bs.bandirma.edu.tr/tr/ubs/Sayfa/Goster/877" TargetMode="External"/><Relationship Id="rId2" Type="http://schemas.openxmlformats.org/officeDocument/2006/relationships/hyperlink" Target="https://webyonetim.bandirma.edu.tr/Content/Web/Yuklemeler/DosyaYoneticisi/139/files/ubs/sempozyumEnglish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ubs.bandirma.edu.t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ubs.bandirma.edu.tr/tr/ubs/Sayfa/Goster/87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 rot="20142369">
            <a:off x="7133679" y="2688676"/>
            <a:ext cx="4373017" cy="2918939"/>
          </a:xfrm>
        </p:spPr>
        <p:txBody>
          <a:bodyPr>
            <a:noAutofit/>
          </a:bodyPr>
          <a:lstStyle/>
          <a:p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Fulltext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Submission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1</a:t>
            </a:fld>
            <a:endParaRPr lang="tr-TR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0281" y="965575"/>
            <a:ext cx="564832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2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910252" y="2730137"/>
            <a:ext cx="4963886" cy="3293881"/>
          </a:xfrm>
        </p:spPr>
        <p:txBody>
          <a:bodyPr/>
          <a:lstStyle/>
          <a:p>
            <a:r>
              <a:rPr lang="tr-TR" dirty="0" err="1"/>
              <a:t>T</a:t>
            </a:r>
            <a:r>
              <a:rPr lang="tr-TR" dirty="0" err="1" smtClean="0"/>
              <a:t>o</a:t>
            </a:r>
            <a:r>
              <a:rPr lang="tr-TR" dirty="0" smtClean="0"/>
              <a:t> </a:t>
            </a:r>
            <a:r>
              <a:rPr lang="tr-TR" dirty="0" err="1" smtClean="0"/>
              <a:t>view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fulltext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paper</a:t>
            </a:r>
            <a:r>
              <a:rPr lang="tr-TR" dirty="0" smtClean="0"/>
              <a:t> </a:t>
            </a:r>
            <a:r>
              <a:rPr lang="tr-TR" dirty="0" err="1" smtClean="0"/>
              <a:t>you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uploaded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, </a:t>
            </a:r>
            <a:r>
              <a:rPr lang="tr-TR" dirty="0" err="1" smtClean="0"/>
              <a:t>enter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ID </a:t>
            </a:r>
            <a:r>
              <a:rPr lang="tr-TR" dirty="0" err="1" smtClean="0"/>
              <a:t>number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password</a:t>
            </a:r>
            <a:r>
              <a:rPr lang="tr-TR" dirty="0" smtClean="0"/>
              <a:t>. 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Click</a:t>
            </a:r>
            <a:r>
              <a:rPr lang="tr-TR" dirty="0" smtClean="0">
                <a:solidFill>
                  <a:srgbClr val="FF0000"/>
                </a:solidFill>
              </a:rPr>
              <a:t> on “</a:t>
            </a:r>
            <a:r>
              <a:rPr lang="tr-TR" dirty="0" err="1" smtClean="0">
                <a:solidFill>
                  <a:srgbClr val="FF0000"/>
                </a:solidFill>
              </a:rPr>
              <a:t>View</a:t>
            </a:r>
            <a:r>
              <a:rPr lang="tr-TR" dirty="0" smtClean="0">
                <a:solidFill>
                  <a:srgbClr val="FF0000"/>
                </a:solidFill>
              </a:rPr>
              <a:t> File”</a:t>
            </a:r>
            <a:r>
              <a:rPr lang="tr-TR" dirty="0" smtClean="0"/>
              <a:t>. </a:t>
            </a:r>
            <a:endParaRPr lang="tr-TR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223" y="249826"/>
            <a:ext cx="6236018" cy="4635683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4876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3252653" y="5510409"/>
            <a:ext cx="850827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dirty="0" err="1" smtClean="0">
                <a:solidFill>
                  <a:srgbClr val="FF0000"/>
                </a:solidFill>
              </a:rPr>
              <a:t>To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view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status</a:t>
            </a:r>
            <a:r>
              <a:rPr lang="tr-TR" sz="3200" dirty="0" smtClean="0">
                <a:solidFill>
                  <a:srgbClr val="FF0000"/>
                </a:solidFill>
              </a:rPr>
              <a:t> of </a:t>
            </a:r>
            <a:r>
              <a:rPr lang="tr-TR" sz="3200" dirty="0" err="1" smtClean="0">
                <a:solidFill>
                  <a:srgbClr val="FF0000"/>
                </a:solidFill>
              </a:rPr>
              <a:t>the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paper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you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have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uploaded</a:t>
            </a:r>
            <a:r>
              <a:rPr lang="tr-TR" sz="3200" dirty="0" smtClean="0">
                <a:solidFill>
                  <a:srgbClr val="FF0000"/>
                </a:solidFill>
              </a:rPr>
              <a:t>, </a:t>
            </a:r>
            <a:r>
              <a:rPr lang="tr-TR" sz="3200" b="1" dirty="0" err="1" smtClean="0">
                <a:solidFill>
                  <a:srgbClr val="FF0000"/>
                </a:solidFill>
              </a:rPr>
              <a:t>click</a:t>
            </a:r>
            <a:r>
              <a:rPr lang="tr-TR" sz="3200" b="1" dirty="0" smtClean="0">
                <a:solidFill>
                  <a:srgbClr val="FF0000"/>
                </a:solidFill>
              </a:rPr>
              <a:t> on “</a:t>
            </a:r>
            <a:r>
              <a:rPr lang="tr-TR" sz="3200" b="1" dirty="0" err="1" smtClean="0">
                <a:solidFill>
                  <a:srgbClr val="FF0000"/>
                </a:solidFill>
              </a:rPr>
              <a:t>Check</a:t>
            </a:r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b="1" dirty="0" err="1" smtClean="0">
                <a:solidFill>
                  <a:srgbClr val="FF0000"/>
                </a:solidFill>
              </a:rPr>
              <a:t>Status</a:t>
            </a:r>
            <a:r>
              <a:rPr lang="tr-TR" sz="3200" b="1" dirty="0" smtClean="0">
                <a:solidFill>
                  <a:srgbClr val="FF0000"/>
                </a:solidFill>
              </a:rPr>
              <a:t>” </a:t>
            </a:r>
            <a:r>
              <a:rPr lang="tr-TR" sz="3200" dirty="0" smtClean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11</a:t>
            </a:fld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309" y="252111"/>
            <a:ext cx="9458325" cy="5124450"/>
          </a:xfrm>
          <a:prstGeom prst="rect">
            <a:avLst/>
          </a:prstGeom>
        </p:spPr>
      </p:pic>
      <p:cxnSp>
        <p:nvCxnSpPr>
          <p:cNvPr id="10" name="9 Düz Ok Bağlayıcısı"/>
          <p:cNvCxnSpPr/>
          <p:nvPr/>
        </p:nvCxnSpPr>
        <p:spPr>
          <a:xfrm flipH="1" flipV="1">
            <a:off x="2136371" y="4106487"/>
            <a:ext cx="5440087" cy="157585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766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2437" y="365125"/>
            <a:ext cx="6248809" cy="4219938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7" name="İçerik Yer Tutucusu 2"/>
          <p:cNvSpPr>
            <a:spLocks noGrp="1"/>
          </p:cNvSpPr>
          <p:nvPr>
            <p:ph idx="1"/>
          </p:nvPr>
        </p:nvSpPr>
        <p:spPr>
          <a:xfrm>
            <a:off x="6910252" y="2730137"/>
            <a:ext cx="4963886" cy="3293881"/>
          </a:xfrm>
        </p:spPr>
        <p:txBody>
          <a:bodyPr/>
          <a:lstStyle/>
          <a:p>
            <a:r>
              <a:rPr lang="en-US" dirty="0" smtClean="0"/>
              <a:t>To view the status of the paper you have uploaded into the system, enter your ID use name and password.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Click on “Check Status”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344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431074" y="3200400"/>
            <a:ext cx="11155680" cy="6531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524000" y="391887"/>
            <a:ext cx="9144000" cy="1280160"/>
          </a:xfrm>
        </p:spPr>
        <p:txBody>
          <a:bodyPr>
            <a:noAutofit/>
          </a:bodyPr>
          <a:lstStyle/>
          <a:p>
            <a:r>
              <a:rPr lang="tr-TR" sz="1600" dirty="0" smtClean="0"/>
              <a:t/>
            </a:r>
            <a:br>
              <a:rPr lang="tr-TR" sz="1600" dirty="0" smtClean="0"/>
            </a:br>
            <a:r>
              <a:rPr lang="tr-TR" sz="1600" dirty="0" smtClean="0"/>
              <a:t> </a:t>
            </a:r>
            <a:br>
              <a:rPr lang="tr-TR" sz="1600" dirty="0" smtClean="0"/>
            </a:br>
            <a:endParaRPr lang="tr-TR" sz="16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52697" y="418011"/>
            <a:ext cx="11508377" cy="591747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sz="51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tr-TR" sz="51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51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</a:t>
            </a:r>
            <a:r>
              <a:rPr lang="tr-TR" sz="51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51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tr-TR" sz="51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</a:t>
            </a:r>
            <a:r>
              <a:rPr lang="tr-TR" sz="51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followed</a:t>
            </a:r>
            <a:r>
              <a:rPr lang="tr-TR" sz="51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tr-TR" b="1" dirty="0" smtClean="0">
                <a:solidFill>
                  <a:srgbClr val="FF0000"/>
                </a:solidFill>
              </a:rPr>
              <a:t>1.  </a:t>
            </a:r>
            <a:r>
              <a:rPr lang="en-GB" b="1" dirty="0" smtClean="0">
                <a:solidFill>
                  <a:srgbClr val="FF0000"/>
                </a:solidFill>
              </a:rPr>
              <a:t>Registering over the </a:t>
            </a:r>
            <a:r>
              <a:rPr lang="en-GB" b="1" dirty="0" err="1" smtClean="0">
                <a:solidFill>
                  <a:srgbClr val="FF0000"/>
                </a:solidFill>
              </a:rPr>
              <a:t>Submissi</a:t>
            </a:r>
            <a:r>
              <a:rPr lang="tr-TR" b="1" dirty="0" smtClean="0">
                <a:solidFill>
                  <a:srgbClr val="FF0000"/>
                </a:solidFill>
              </a:rPr>
              <a:t>o</a:t>
            </a:r>
            <a:r>
              <a:rPr lang="en-GB" b="1" dirty="0" smtClean="0">
                <a:solidFill>
                  <a:srgbClr val="FF0000"/>
                </a:solidFill>
              </a:rPr>
              <a:t>n </a:t>
            </a:r>
            <a:r>
              <a:rPr lang="en-GB" b="1" dirty="0" err="1" smtClean="0">
                <a:solidFill>
                  <a:srgbClr val="FF0000"/>
                </a:solidFill>
              </a:rPr>
              <a:t>Sy</a:t>
            </a:r>
            <a:r>
              <a:rPr lang="tr-TR" b="1" dirty="0" smtClean="0">
                <a:solidFill>
                  <a:srgbClr val="FF0000"/>
                </a:solidFill>
              </a:rPr>
              <a:t>s</a:t>
            </a:r>
            <a:r>
              <a:rPr lang="en-GB" b="1" dirty="0" smtClean="0">
                <a:solidFill>
                  <a:srgbClr val="FF0000"/>
                </a:solidFill>
              </a:rPr>
              <a:t>tem and getting an ID number and password for each paper.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b="1" dirty="0" smtClean="0">
                <a:solidFill>
                  <a:srgbClr val="FF0000"/>
                </a:solidFill>
              </a:rPr>
              <a:t>2.  Sending / uploading the abstracts until </a:t>
            </a:r>
            <a:r>
              <a:rPr lang="tr-TR" b="1" dirty="0" smtClean="0">
                <a:solidFill>
                  <a:srgbClr val="FF0000"/>
                </a:solidFill>
              </a:rPr>
              <a:t>28</a:t>
            </a:r>
            <a:r>
              <a:rPr lang="en-GB" b="1" dirty="0" err="1" smtClean="0">
                <a:solidFill>
                  <a:srgbClr val="FF0000"/>
                </a:solidFill>
              </a:rPr>
              <a:t>th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July </a:t>
            </a:r>
            <a:r>
              <a:rPr lang="en-GB" b="1" dirty="0" smtClean="0">
                <a:solidFill>
                  <a:srgbClr val="FF0000"/>
                </a:solidFill>
              </a:rPr>
              <a:t>201</a:t>
            </a:r>
            <a:r>
              <a:rPr lang="tr-TR" b="1" dirty="0" smtClean="0">
                <a:solidFill>
                  <a:srgbClr val="FF0000"/>
                </a:solidFill>
              </a:rPr>
              <a:t>9</a:t>
            </a:r>
            <a:r>
              <a:rPr lang="en-GB" b="1" dirty="0" smtClean="0">
                <a:solidFill>
                  <a:srgbClr val="FF0000"/>
                </a:solidFill>
              </a:rPr>
              <a:t>.</a:t>
            </a:r>
            <a:endParaRPr lang="en-GB" b="1" dirty="0" smtClean="0">
              <a:solidFill>
                <a:srgbClr val="FF0000"/>
              </a:solidFill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b="1" dirty="0" smtClean="0">
                <a:solidFill>
                  <a:srgbClr val="FF0000"/>
                </a:solidFill>
              </a:rPr>
              <a:t>3. Completing the evaluation of the pap</a:t>
            </a:r>
            <a:r>
              <a:rPr lang="tr-TR" b="1" dirty="0" smtClean="0">
                <a:solidFill>
                  <a:srgbClr val="FF0000"/>
                </a:solidFill>
              </a:rPr>
              <a:t>e</a:t>
            </a:r>
            <a:r>
              <a:rPr lang="en-GB" b="1" dirty="0" err="1" smtClean="0">
                <a:solidFill>
                  <a:srgbClr val="FF0000"/>
                </a:solidFill>
              </a:rPr>
              <a:t>rs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by the Scientific Committee until </a:t>
            </a:r>
            <a:r>
              <a:rPr lang="tr-TR" b="1" dirty="0" smtClean="0">
                <a:solidFill>
                  <a:srgbClr val="FF0000"/>
                </a:solidFill>
              </a:rPr>
              <a:t>31</a:t>
            </a:r>
            <a:r>
              <a:rPr lang="en-GB" b="1" dirty="0" err="1" smtClean="0">
                <a:solidFill>
                  <a:srgbClr val="FF0000"/>
                </a:solidFill>
              </a:rPr>
              <a:t>th</a:t>
            </a:r>
            <a:r>
              <a:rPr lang="en-GB" b="1" dirty="0" smtClean="0">
                <a:solidFill>
                  <a:srgbClr val="FF0000"/>
                </a:solidFill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July </a:t>
            </a:r>
            <a:r>
              <a:rPr lang="tr-TR" b="1" dirty="0" smtClean="0">
                <a:solidFill>
                  <a:srgbClr val="FF0000"/>
                </a:solidFill>
              </a:rPr>
              <a:t>2019 </a:t>
            </a:r>
            <a:r>
              <a:rPr lang="en-GB" b="1" dirty="0" smtClean="0">
                <a:solidFill>
                  <a:srgbClr val="FF0000"/>
                </a:solidFill>
              </a:rPr>
              <a:t>and </a:t>
            </a:r>
            <a:r>
              <a:rPr lang="en-GB" b="1" dirty="0" smtClean="0">
                <a:solidFill>
                  <a:srgbClr val="FF0000"/>
                </a:solidFill>
              </a:rPr>
              <a:t>replying to the researches whether their pap</a:t>
            </a:r>
            <a:r>
              <a:rPr lang="tr-TR" b="1" dirty="0" smtClean="0">
                <a:solidFill>
                  <a:srgbClr val="FF0000"/>
                </a:solidFill>
              </a:rPr>
              <a:t>e</a:t>
            </a:r>
            <a:r>
              <a:rPr lang="en-GB" b="1" dirty="0" smtClean="0">
                <a:solidFill>
                  <a:srgbClr val="FF0000"/>
                </a:solidFill>
              </a:rPr>
              <a:t>r(s) is accepted or refused until </a:t>
            </a:r>
            <a:r>
              <a:rPr lang="tr-TR" b="1" dirty="0" smtClean="0">
                <a:solidFill>
                  <a:srgbClr val="FF0000"/>
                </a:solidFill>
              </a:rPr>
              <a:t>1st </a:t>
            </a:r>
            <a:r>
              <a:rPr lang="tr-TR" b="1" dirty="0" err="1" smtClean="0">
                <a:solidFill>
                  <a:srgbClr val="FF0000"/>
                </a:solidFill>
              </a:rPr>
              <a:t>August</a:t>
            </a:r>
            <a:r>
              <a:rPr lang="en-GB" b="1" dirty="0" smtClean="0">
                <a:solidFill>
                  <a:srgbClr val="FF0000"/>
                </a:solidFill>
              </a:rPr>
              <a:t> 201</a:t>
            </a:r>
            <a:r>
              <a:rPr lang="tr-TR" b="1" dirty="0" smtClean="0">
                <a:solidFill>
                  <a:srgbClr val="FF0000"/>
                </a:solidFill>
              </a:rPr>
              <a:t>9</a:t>
            </a:r>
            <a:r>
              <a:rPr lang="en-GB" b="1" dirty="0" smtClean="0">
                <a:solidFill>
                  <a:srgbClr val="FF0000"/>
                </a:solidFill>
              </a:rPr>
              <a:t>.</a:t>
            </a:r>
            <a:endParaRPr lang="en-GB" b="1" dirty="0" smtClean="0">
              <a:solidFill>
                <a:srgbClr val="FF0000"/>
              </a:solidFill>
            </a:endParaRP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b="1" dirty="0" smtClean="0"/>
              <a:t>4. Uploading the full text of the paper into the system using ID number and password between  </a:t>
            </a:r>
            <a:r>
              <a:rPr lang="tr-TR" b="1" dirty="0" smtClean="0"/>
              <a:t>2nd </a:t>
            </a:r>
            <a:r>
              <a:rPr lang="tr-TR" b="1" dirty="0" err="1" smtClean="0"/>
              <a:t>August</a:t>
            </a:r>
            <a:r>
              <a:rPr lang="en-GB" b="1" dirty="0" smtClean="0"/>
              <a:t> </a:t>
            </a:r>
            <a:r>
              <a:rPr lang="en-GB" b="1" dirty="0" smtClean="0"/>
              <a:t>and 26th August </a:t>
            </a:r>
            <a:r>
              <a:rPr lang="en-GB" b="1" dirty="0" smtClean="0"/>
              <a:t>201</a:t>
            </a:r>
            <a:r>
              <a:rPr lang="tr-TR" b="1" dirty="0" smtClean="0"/>
              <a:t>9</a:t>
            </a:r>
            <a:r>
              <a:rPr lang="en-GB" b="1" dirty="0" smtClean="0"/>
              <a:t> </a:t>
            </a:r>
            <a:r>
              <a:rPr lang="en-GB" b="1" dirty="0" smtClean="0"/>
              <a:t>after getting a reply that the paper has been accepted.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b="1" dirty="0" smtClean="0"/>
              <a:t>5. Announcing the list of the full texts of the papers have been accepted by the Scientific Committee until 31st August 2018.</a:t>
            </a:r>
          </a:p>
          <a:p>
            <a:pPr algn="l"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b="1" dirty="0" smtClean="0"/>
              <a:t>6. Announcing the Symposium Program on </a:t>
            </a:r>
            <a:r>
              <a:rPr lang="tr-TR" b="1" dirty="0" smtClean="0"/>
              <a:t>8</a:t>
            </a:r>
            <a:r>
              <a:rPr lang="en-GB" b="1" dirty="0" err="1" smtClean="0"/>
              <a:t>th</a:t>
            </a:r>
            <a:r>
              <a:rPr lang="en-GB" b="1" dirty="0" smtClean="0"/>
              <a:t> </a:t>
            </a:r>
            <a:r>
              <a:rPr lang="en-GB" b="1" dirty="0" smtClean="0"/>
              <a:t>September 2018. 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1100" b="1" dirty="0" smtClean="0"/>
              <a:t> 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sz="4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GB" sz="51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 by step  Paper Submission:</a:t>
            </a:r>
            <a:endParaRPr lang="en-GB" sz="5100" b="1" u="sng" dirty="0" smtClean="0">
              <a:solidFill>
                <a:srgbClr val="0070C0"/>
              </a:solidFill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4937760" y="6217921"/>
            <a:ext cx="2207623" cy="64007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7383" y="5120639"/>
            <a:ext cx="11066417" cy="1056323"/>
          </a:xfrm>
        </p:spPr>
        <p:txBody>
          <a:bodyPr>
            <a:normAutofit/>
          </a:bodyPr>
          <a:lstStyle/>
          <a:p>
            <a:r>
              <a:rPr lang="en-US" dirty="0" smtClean="0"/>
              <a:t>Before preparing your </a:t>
            </a:r>
            <a:r>
              <a:rPr lang="tr-TR" dirty="0" err="1" smtClean="0"/>
              <a:t>paper</a:t>
            </a:r>
            <a:r>
              <a:rPr lang="en-US" dirty="0" smtClean="0"/>
              <a:t>, please  refer to ‘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>
                <a:solidFill>
                  <a:schemeClr val="accent1"/>
                </a:solidFill>
                <a:hlinkClick r:id="rId2"/>
              </a:rPr>
              <a:t>Paper Requirements</a:t>
            </a:r>
            <a:r>
              <a:rPr lang="en-US" dirty="0" smtClean="0">
                <a:solidFill>
                  <a:schemeClr val="accent1"/>
                </a:solidFill>
              </a:rPr>
              <a:t>’ </a:t>
            </a:r>
            <a:r>
              <a:rPr lang="en-US" dirty="0" smtClean="0"/>
              <a:t>and   </a:t>
            </a:r>
            <a:r>
              <a:rPr lang="en-US" dirty="0" smtClean="0">
                <a:hlinkClick r:id="rId3"/>
              </a:rPr>
              <a:t>‘</a:t>
            </a:r>
            <a:r>
              <a:rPr lang="tr-TR" dirty="0" err="1" smtClean="0">
                <a:solidFill>
                  <a:srgbClr val="0070C0"/>
                </a:solidFill>
                <a:hlinkClick r:id="rId3"/>
              </a:rPr>
              <a:t>Fulltext</a:t>
            </a:r>
            <a:r>
              <a:rPr lang="tr-TR" dirty="0" smtClean="0">
                <a:solidFill>
                  <a:srgbClr val="0070C0"/>
                </a:solidFill>
                <a:hlinkClick r:id="rId3"/>
              </a:rPr>
              <a:t> </a:t>
            </a:r>
            <a:r>
              <a:rPr lang="tr-TR" dirty="0" err="1" smtClean="0">
                <a:solidFill>
                  <a:srgbClr val="0070C0"/>
                </a:solidFill>
                <a:hlinkClick r:id="rId3"/>
              </a:rPr>
              <a:t>Template</a:t>
            </a:r>
            <a:r>
              <a:rPr lang="en-US" dirty="0" smtClean="0">
                <a:hlinkClick r:id="rId3"/>
              </a:rPr>
              <a:t>’ </a:t>
            </a:r>
            <a:r>
              <a:rPr lang="en-US" dirty="0" smtClean="0"/>
              <a:t>given under the «</a:t>
            </a:r>
            <a:r>
              <a:rPr lang="en-US" dirty="0" smtClean="0">
                <a:solidFill>
                  <a:schemeClr val="accent1"/>
                </a:solidFill>
                <a:hlinkClick r:id="rId4"/>
              </a:rPr>
              <a:t>Submission</a:t>
            </a:r>
            <a:r>
              <a:rPr lang="en-US" dirty="0" smtClean="0">
                <a:solidFill>
                  <a:schemeClr val="accent1"/>
                </a:solidFill>
              </a:rPr>
              <a:t>»</a:t>
            </a:r>
            <a:r>
              <a:rPr lang="en-US" dirty="0" smtClean="0"/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8369" y="555715"/>
            <a:ext cx="4038600" cy="323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Düz Ok Bağlayıcısı"/>
          <p:cNvCxnSpPr/>
          <p:nvPr/>
        </p:nvCxnSpPr>
        <p:spPr>
          <a:xfrm flipH="1" flipV="1">
            <a:off x="3644537" y="2050869"/>
            <a:ext cx="5732220" cy="32027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Ok Bağlayıcısı"/>
          <p:cNvCxnSpPr/>
          <p:nvPr/>
        </p:nvCxnSpPr>
        <p:spPr>
          <a:xfrm flipV="1">
            <a:off x="2078182" y="3487783"/>
            <a:ext cx="416824" cy="218149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14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4320" y="5042263"/>
            <a:ext cx="11079480" cy="1134700"/>
          </a:xfrm>
        </p:spPr>
        <p:txBody>
          <a:bodyPr/>
          <a:lstStyle/>
          <a:p>
            <a:r>
              <a:rPr lang="en-US" dirty="0" smtClean="0"/>
              <a:t>Click on ‘</a:t>
            </a:r>
            <a:r>
              <a:rPr lang="en-US" dirty="0" smtClean="0">
                <a:solidFill>
                  <a:schemeClr val="accent1"/>
                </a:solidFill>
                <a:hlinkClick r:id="rId2"/>
              </a:rPr>
              <a:t>Paper Submission</a:t>
            </a:r>
            <a:r>
              <a:rPr lang="en-US" dirty="0" smtClean="0"/>
              <a:t>’ to send your </a:t>
            </a:r>
            <a:r>
              <a:rPr lang="tr-TR" dirty="0" err="1" smtClean="0"/>
              <a:t>fulltext</a:t>
            </a:r>
            <a:r>
              <a:rPr lang="tr-TR" dirty="0" smtClean="0"/>
              <a:t> </a:t>
            </a:r>
            <a:r>
              <a:rPr lang="tr-TR" dirty="0" err="1" smtClean="0"/>
              <a:t>paper</a:t>
            </a:r>
            <a:r>
              <a:rPr lang="en-US" dirty="0" smtClean="0"/>
              <a:t>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4</a:t>
            </a:fld>
            <a:endParaRPr lang="tr-TR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8368" y="555714"/>
            <a:ext cx="4845231" cy="3885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5 Düz Ok Bağlayıcısı"/>
          <p:cNvCxnSpPr/>
          <p:nvPr/>
        </p:nvCxnSpPr>
        <p:spPr>
          <a:xfrm flipV="1">
            <a:off x="3350029" y="3696789"/>
            <a:ext cx="124691" cy="145710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397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Dikdörtgen"/>
          <p:cNvSpPr/>
          <p:nvPr/>
        </p:nvSpPr>
        <p:spPr>
          <a:xfrm>
            <a:off x="6139542" y="5499463"/>
            <a:ext cx="56083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dirty="0" err="1" smtClean="0">
                <a:solidFill>
                  <a:srgbClr val="FF0000"/>
                </a:solidFill>
              </a:rPr>
              <a:t>Please</a:t>
            </a:r>
            <a:r>
              <a:rPr lang="tr-TR" sz="3200" dirty="0" smtClean="0">
                <a:solidFill>
                  <a:srgbClr val="FF0000"/>
                </a:solidFill>
              </a:rPr>
              <a:t>, </a:t>
            </a:r>
            <a:r>
              <a:rPr lang="tr-TR" sz="3200" dirty="0" err="1" smtClean="0">
                <a:solidFill>
                  <a:srgbClr val="FF0000"/>
                </a:solidFill>
              </a:rPr>
              <a:t>click</a:t>
            </a:r>
            <a:r>
              <a:rPr lang="tr-TR" sz="3200" dirty="0" smtClean="0">
                <a:solidFill>
                  <a:srgbClr val="FF0000"/>
                </a:solidFill>
              </a:rPr>
              <a:t> «</a:t>
            </a:r>
            <a:r>
              <a:rPr lang="tr-TR" sz="3200" dirty="0" err="1" smtClean="0">
                <a:solidFill>
                  <a:srgbClr val="FF0000"/>
                </a:solidFill>
              </a:rPr>
              <a:t>Upload</a:t>
            </a:r>
            <a:r>
              <a:rPr lang="tr-TR" sz="3200" dirty="0" smtClean="0">
                <a:solidFill>
                  <a:srgbClr val="FF0000"/>
                </a:solidFill>
              </a:rPr>
              <a:t> File» </a:t>
            </a:r>
            <a:r>
              <a:rPr lang="tr-TR" sz="3200" dirty="0" err="1" smtClean="0">
                <a:solidFill>
                  <a:srgbClr val="FF0000"/>
                </a:solidFill>
              </a:rPr>
              <a:t>to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send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your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paper</a:t>
            </a:r>
            <a:r>
              <a:rPr lang="tr-TR" sz="3200" dirty="0" smtClean="0">
                <a:solidFill>
                  <a:srgbClr val="FF0000"/>
                </a:solidFill>
              </a:rPr>
              <a:t>.   </a:t>
            </a:r>
          </a:p>
          <a:p>
            <a:pPr algn="r"/>
            <a:r>
              <a:rPr lang="tr-TR" sz="3200" b="1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5</a:t>
            </a:fld>
            <a:endParaRPr lang="tr-TR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4575" y="413990"/>
            <a:ext cx="9458325" cy="5124450"/>
          </a:xfrm>
          <a:prstGeom prst="rect">
            <a:avLst/>
          </a:prstGeom>
        </p:spPr>
      </p:pic>
      <p:cxnSp>
        <p:nvCxnSpPr>
          <p:cNvPr id="7" name="6 Düz Ok Bağlayıcısı"/>
          <p:cNvCxnSpPr/>
          <p:nvPr/>
        </p:nvCxnSpPr>
        <p:spPr>
          <a:xfrm flipH="1" flipV="1">
            <a:off x="2510444" y="4056611"/>
            <a:ext cx="4125487" cy="188699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962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621" y="241664"/>
            <a:ext cx="6092053" cy="472222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3" name="Alt Başlık 2"/>
          <p:cNvSpPr txBox="1">
            <a:spLocks/>
          </p:cNvSpPr>
          <p:nvPr/>
        </p:nvSpPr>
        <p:spPr>
          <a:xfrm>
            <a:off x="6792686" y="849085"/>
            <a:ext cx="4924697" cy="4676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tr-TR" dirty="0" smtClean="0"/>
              <a:t> </a:t>
            </a:r>
            <a:r>
              <a:rPr lang="en-US" dirty="0" smtClean="0"/>
              <a:t>Write your ID number in </a:t>
            </a:r>
            <a:r>
              <a:rPr lang="en-US" dirty="0" smtClean="0">
                <a:solidFill>
                  <a:srgbClr val="FF0000"/>
                </a:solidFill>
              </a:rPr>
              <a:t>“Submission ID”</a:t>
            </a:r>
            <a:r>
              <a:rPr lang="en-US" dirty="0" smtClean="0"/>
              <a:t> part. (If you have forgotten your ID number, click the link “forgot ID?”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find</a:t>
            </a:r>
            <a:r>
              <a:rPr lang="tr-TR" dirty="0" smtClean="0"/>
              <a:t> “</a:t>
            </a:r>
            <a:r>
              <a:rPr lang="tr-TR" dirty="0" err="1" smtClean="0"/>
              <a:t>accepted</a:t>
            </a:r>
            <a:r>
              <a:rPr lang="tr-TR" dirty="0" smtClean="0"/>
              <a:t> </a:t>
            </a:r>
            <a:r>
              <a:rPr lang="tr-TR" dirty="0" err="1" smtClean="0"/>
              <a:t>abstracts</a:t>
            </a:r>
            <a:r>
              <a:rPr lang="tr-TR" dirty="0" smtClean="0"/>
              <a:t>” in </a:t>
            </a:r>
            <a:r>
              <a:rPr lang="tr-TR" dirty="0" err="1" smtClean="0"/>
              <a:t>your</a:t>
            </a:r>
            <a:r>
              <a:rPr lang="tr-TR" dirty="0" smtClean="0"/>
              <a:t> </a:t>
            </a:r>
            <a:r>
              <a:rPr lang="tr-TR" dirty="0" err="1" smtClean="0"/>
              <a:t>mailbox</a:t>
            </a:r>
            <a:r>
              <a:rPr lang="en-US" dirty="0" smtClean="0"/>
              <a:t>) </a:t>
            </a:r>
          </a:p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dirty="0" smtClean="0"/>
              <a:t> Write your password in </a:t>
            </a:r>
            <a:r>
              <a:rPr lang="en-US" dirty="0" smtClean="0">
                <a:solidFill>
                  <a:srgbClr val="FF0000"/>
                </a:solidFill>
              </a:rPr>
              <a:t>“Password”</a:t>
            </a:r>
            <a:r>
              <a:rPr lang="en-US" dirty="0" smtClean="0"/>
              <a:t> part. (If you have forgotten your password, click “forgot password?” link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mail </a:t>
            </a:r>
            <a:r>
              <a:rPr lang="tr-TR" dirty="0" err="1" smtClean="0"/>
              <a:t>to</a:t>
            </a:r>
            <a:r>
              <a:rPr lang="tr-TR" dirty="0" smtClean="0"/>
              <a:t> us (</a:t>
            </a:r>
            <a:r>
              <a:rPr lang="tr-TR" dirty="0" err="1" smtClean="0"/>
              <a:t>please</a:t>
            </a:r>
            <a:r>
              <a:rPr lang="tr-TR" dirty="0" smtClean="0"/>
              <a:t> </a:t>
            </a:r>
            <a:r>
              <a:rPr lang="tr-TR" dirty="0" err="1" smtClean="0"/>
              <a:t>write</a:t>
            </a:r>
            <a:r>
              <a:rPr lang="tr-TR" dirty="0" smtClean="0"/>
              <a:t> </a:t>
            </a:r>
            <a:r>
              <a:rPr lang="tr-TR" dirty="0" err="1" smtClean="0"/>
              <a:t>your</a:t>
            </a:r>
            <a:r>
              <a:rPr lang="tr-TR" dirty="0" smtClean="0"/>
              <a:t> ID </a:t>
            </a:r>
            <a:r>
              <a:rPr lang="tr-TR" dirty="0" err="1" smtClean="0"/>
              <a:t>and</a:t>
            </a:r>
            <a:r>
              <a:rPr lang="tr-TR" dirty="0" smtClean="0"/>
              <a:t> “I </a:t>
            </a:r>
            <a:r>
              <a:rPr lang="tr-TR" dirty="0" err="1" smtClean="0"/>
              <a:t>forgot</a:t>
            </a:r>
            <a:r>
              <a:rPr lang="tr-TR" dirty="0" smtClean="0"/>
              <a:t> </a:t>
            </a:r>
            <a:r>
              <a:rPr lang="tr-TR" dirty="0" err="1" smtClean="0"/>
              <a:t>my</a:t>
            </a:r>
            <a:r>
              <a:rPr lang="tr-TR" dirty="0" smtClean="0"/>
              <a:t> </a:t>
            </a:r>
            <a:r>
              <a:rPr lang="tr-TR" dirty="0" err="1" smtClean="0"/>
              <a:t>password</a:t>
            </a:r>
            <a:r>
              <a:rPr lang="tr-TR" dirty="0" smtClean="0"/>
              <a:t>”</a:t>
            </a:r>
            <a:r>
              <a:rPr lang="en-US" dirty="0" smtClean="0"/>
              <a:t>)</a:t>
            </a:r>
            <a:endParaRPr lang="tr-TR" dirty="0" smtClean="0"/>
          </a:p>
          <a:p>
            <a:pPr algn="l">
              <a:buFont typeface="Arial" pitchFamily="34" charset="0"/>
              <a:buChar char="•"/>
            </a:pPr>
            <a:endParaRPr lang="tr-TR" sz="1800" dirty="0"/>
          </a:p>
        </p:txBody>
      </p:sp>
      <p:cxnSp>
        <p:nvCxnSpPr>
          <p:cNvPr id="8" name="7 Düz Ok Bağlayıcısı"/>
          <p:cNvCxnSpPr/>
          <p:nvPr/>
        </p:nvCxnSpPr>
        <p:spPr>
          <a:xfrm flipH="1">
            <a:off x="1998617" y="1606732"/>
            <a:ext cx="4532812" cy="36575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flipH="1" flipV="1">
            <a:off x="2259874" y="2429691"/>
            <a:ext cx="4493624" cy="73152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238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621" y="241664"/>
            <a:ext cx="6092053" cy="4722222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3" name="Alt Başlık 2"/>
          <p:cNvSpPr txBox="1">
            <a:spLocks/>
          </p:cNvSpPr>
          <p:nvPr/>
        </p:nvSpPr>
        <p:spPr>
          <a:xfrm>
            <a:off x="6792686" y="849085"/>
            <a:ext cx="4924697" cy="467650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Clicking the link </a:t>
            </a:r>
            <a:r>
              <a:rPr lang="en-US" sz="2800" dirty="0" smtClean="0">
                <a:solidFill>
                  <a:srgbClr val="FF0000"/>
                </a:solidFill>
              </a:rPr>
              <a:t>“</a:t>
            </a:r>
            <a:r>
              <a:rPr lang="en-US" sz="2800" dirty="0" err="1" smtClean="0">
                <a:solidFill>
                  <a:srgbClr val="FF0000"/>
                </a:solidFill>
              </a:rPr>
              <a:t>Dosya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</a:rPr>
              <a:t>Seç</a:t>
            </a:r>
            <a:r>
              <a:rPr lang="en-US" sz="2800" dirty="0" smtClean="0">
                <a:solidFill>
                  <a:srgbClr val="FF0000"/>
                </a:solidFill>
              </a:rPr>
              <a:t>-Choose a file”</a:t>
            </a:r>
            <a:r>
              <a:rPr lang="en-US" sz="2800" dirty="0" smtClean="0"/>
              <a:t>, upload your </a:t>
            </a:r>
            <a:r>
              <a:rPr lang="tr-TR" sz="2800" dirty="0" err="1" smtClean="0"/>
              <a:t>fulltext</a:t>
            </a:r>
            <a:r>
              <a:rPr lang="en-US" sz="2800" dirty="0" smtClean="0"/>
              <a:t> prepared beforehand according to the draft given in this site. </a:t>
            </a:r>
            <a:r>
              <a:rPr lang="en-US" sz="2800" b="1" dirty="0" smtClean="0"/>
              <a:t>You can only upload one MS Office Word document here. </a:t>
            </a:r>
            <a:r>
              <a:rPr lang="en-US" sz="2800" dirty="0" smtClean="0"/>
              <a:t>Other document formats aren’t accepted.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 smtClean="0">
                <a:solidFill>
                  <a:srgbClr val="FF0000"/>
                </a:solidFill>
              </a:rPr>
              <a:t>“Format” </a:t>
            </a:r>
            <a:r>
              <a:rPr lang="en-US" sz="2800" dirty="0" smtClean="0"/>
              <a:t>part, choose Microsoft Word (</a:t>
            </a:r>
            <a:r>
              <a:rPr lang="en-US" sz="2800" b="1" dirty="0" smtClean="0"/>
              <a:t>.doc) or (.</a:t>
            </a:r>
            <a:r>
              <a:rPr lang="en-US" sz="2800" b="1" dirty="0" err="1" smtClean="0"/>
              <a:t>docx</a:t>
            </a:r>
            <a:r>
              <a:rPr lang="en-US" sz="2800" b="1" dirty="0" smtClean="0"/>
              <a:t>) format according to your own document format.</a:t>
            </a:r>
          </a:p>
          <a:p>
            <a:pPr algn="l">
              <a:buFont typeface="Arial" pitchFamily="34" charset="0"/>
              <a:buChar char="•"/>
            </a:pPr>
            <a:r>
              <a:rPr lang="en-US" sz="2800" dirty="0" smtClean="0"/>
              <a:t> Click </a:t>
            </a:r>
            <a:r>
              <a:rPr lang="en-US" sz="2800" b="1" dirty="0" smtClean="0">
                <a:solidFill>
                  <a:srgbClr val="FF0000"/>
                </a:solidFill>
              </a:rPr>
              <a:t>“Upload File” </a:t>
            </a:r>
            <a:r>
              <a:rPr lang="en-US" sz="2800" dirty="0" smtClean="0"/>
              <a:t>button. </a:t>
            </a:r>
          </a:p>
          <a:p>
            <a:pPr algn="l">
              <a:buFont typeface="Arial" pitchFamily="34" charset="0"/>
              <a:buChar char="•"/>
            </a:pPr>
            <a:endParaRPr lang="tr-TR" sz="1800" dirty="0" smtClean="0"/>
          </a:p>
          <a:p>
            <a:pPr algn="l">
              <a:buFont typeface="Arial" pitchFamily="34" charset="0"/>
              <a:buChar char="•"/>
            </a:pPr>
            <a:endParaRPr lang="tr-TR" sz="1800" dirty="0"/>
          </a:p>
        </p:txBody>
      </p:sp>
      <p:cxnSp>
        <p:nvCxnSpPr>
          <p:cNvPr id="5" name="4 Düz Ok Bağlayıcısı"/>
          <p:cNvCxnSpPr/>
          <p:nvPr/>
        </p:nvCxnSpPr>
        <p:spPr>
          <a:xfrm flipH="1" flipV="1">
            <a:off x="1240971" y="3814354"/>
            <a:ext cx="5512526" cy="142385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7</a:t>
            </a:fld>
            <a:endParaRPr lang="tr-TR"/>
          </a:p>
        </p:txBody>
      </p:sp>
      <p:cxnSp>
        <p:nvCxnSpPr>
          <p:cNvPr id="19" name="18 Düz Ok Bağlayıcısı"/>
          <p:cNvCxnSpPr/>
          <p:nvPr/>
        </p:nvCxnSpPr>
        <p:spPr>
          <a:xfrm flipH="1" flipV="1">
            <a:off x="5669281" y="2847703"/>
            <a:ext cx="1097279" cy="99277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Ok Bağlayıcısı"/>
          <p:cNvCxnSpPr/>
          <p:nvPr/>
        </p:nvCxnSpPr>
        <p:spPr>
          <a:xfrm flipH="1">
            <a:off x="2233749" y="1332411"/>
            <a:ext cx="4506685" cy="131934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2238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5167" y="318951"/>
            <a:ext cx="5232491" cy="2896386"/>
          </a:xfrm>
          <a:prstGeom prst="rect">
            <a:avLst/>
          </a:prstGeom>
          <a:ln w="19050">
            <a:solidFill>
              <a:schemeClr val="accent1"/>
            </a:solidFill>
          </a:ln>
        </p:spPr>
      </p:pic>
      <p:sp>
        <p:nvSpPr>
          <p:cNvPr id="4" name="Alt Başlık 2"/>
          <p:cNvSpPr txBox="1">
            <a:spLocks/>
          </p:cNvSpPr>
          <p:nvPr/>
        </p:nvSpPr>
        <p:spPr>
          <a:xfrm>
            <a:off x="5956663" y="1350316"/>
            <a:ext cx="5934892" cy="8311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If you see </a:t>
            </a:r>
            <a:r>
              <a:rPr lang="en-US" sz="2800" b="1" dirty="0" smtClean="0">
                <a:solidFill>
                  <a:srgbClr val="FF0000"/>
                </a:solidFill>
              </a:rPr>
              <a:t>“Submission ID .. has been uploaded”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,  it means your submission is completed successfully.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" name="4 Dikdörtgen"/>
          <p:cNvSpPr/>
          <p:nvPr/>
        </p:nvSpPr>
        <p:spPr>
          <a:xfrm>
            <a:off x="509452" y="3413581"/>
            <a:ext cx="1145612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Pay Attention, Please!!! </a:t>
            </a:r>
          </a:p>
          <a:p>
            <a:pPr algn="ctr"/>
            <a:r>
              <a:rPr lang="en-US" sz="4000" b="1" u="sng" dirty="0" smtClean="0">
                <a:solidFill>
                  <a:srgbClr val="FF0000"/>
                </a:solidFill>
              </a:rPr>
              <a:t>If you want to send another </a:t>
            </a:r>
            <a:r>
              <a:rPr lang="tr-TR" sz="4000" b="1" u="sng" dirty="0" err="1" smtClean="0">
                <a:solidFill>
                  <a:srgbClr val="FF0000"/>
                </a:solidFill>
              </a:rPr>
              <a:t>paper</a:t>
            </a:r>
            <a:r>
              <a:rPr lang="en-US" sz="4000" b="1" u="sng" dirty="0" smtClean="0">
                <a:solidFill>
                  <a:srgbClr val="FF0000"/>
                </a:solidFill>
              </a:rPr>
              <a:t>, it is required to follow all the steps described above from the beginning again. The system records every abstract with a different ID number.</a:t>
            </a:r>
          </a:p>
        </p:txBody>
      </p:sp>
      <p:cxnSp>
        <p:nvCxnSpPr>
          <p:cNvPr id="7" name="6 Düz Ok Bağlayıcısı"/>
          <p:cNvCxnSpPr/>
          <p:nvPr/>
        </p:nvCxnSpPr>
        <p:spPr>
          <a:xfrm flipH="1">
            <a:off x="2717076" y="1841863"/>
            <a:ext cx="3370215" cy="23513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407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B299C-EE85-457E-8355-F1429248D3B7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2468880" y="5473337"/>
            <a:ext cx="935735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tr-TR" sz="3200" dirty="0" err="1" smtClean="0">
                <a:solidFill>
                  <a:srgbClr val="FF0000"/>
                </a:solidFill>
              </a:rPr>
              <a:t>To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review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your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abstract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after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err="1" smtClean="0">
                <a:solidFill>
                  <a:srgbClr val="FF0000"/>
                </a:solidFill>
              </a:rPr>
              <a:t>submission</a:t>
            </a:r>
            <a:r>
              <a:rPr lang="tr-TR" sz="3200" dirty="0" smtClean="0">
                <a:solidFill>
                  <a:srgbClr val="FF0000"/>
                </a:solidFill>
              </a:rPr>
              <a:t>, </a:t>
            </a:r>
          </a:p>
          <a:p>
            <a:pPr algn="r"/>
            <a:r>
              <a:rPr lang="tr-TR" sz="3200" dirty="0" err="1">
                <a:solidFill>
                  <a:srgbClr val="FF0000"/>
                </a:solidFill>
              </a:rPr>
              <a:t>c</a:t>
            </a:r>
            <a:r>
              <a:rPr lang="tr-TR" sz="3200" dirty="0" err="1" smtClean="0">
                <a:solidFill>
                  <a:srgbClr val="FF0000"/>
                </a:solidFill>
              </a:rPr>
              <a:t>lick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b="1" dirty="0" smtClean="0">
                <a:solidFill>
                  <a:srgbClr val="FF0000"/>
                </a:solidFill>
              </a:rPr>
              <a:t>“</a:t>
            </a:r>
            <a:r>
              <a:rPr lang="tr-TR" sz="3200" b="1" dirty="0" err="1" smtClean="0">
                <a:solidFill>
                  <a:srgbClr val="FF0000"/>
                </a:solidFill>
              </a:rPr>
              <a:t>View</a:t>
            </a:r>
            <a:r>
              <a:rPr lang="tr-TR" sz="3200" b="1" dirty="0" smtClean="0">
                <a:solidFill>
                  <a:srgbClr val="FF0000"/>
                </a:solidFill>
              </a:rPr>
              <a:t> File” </a:t>
            </a:r>
            <a:r>
              <a:rPr lang="tr-TR" sz="3200" dirty="0" smtClean="0">
                <a:solidFill>
                  <a:srgbClr val="FF0000"/>
                </a:solidFill>
              </a:rPr>
              <a:t>link. 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540" y="440327"/>
            <a:ext cx="8706209" cy="4716959"/>
          </a:xfrm>
          <a:prstGeom prst="rect">
            <a:avLst/>
          </a:prstGeom>
        </p:spPr>
      </p:pic>
      <p:cxnSp>
        <p:nvCxnSpPr>
          <p:cNvPr id="10" name="9 Düz Ok Bağlayıcısı"/>
          <p:cNvCxnSpPr/>
          <p:nvPr/>
        </p:nvCxnSpPr>
        <p:spPr>
          <a:xfrm flipH="1" flipV="1">
            <a:off x="1753985" y="3890356"/>
            <a:ext cx="6423365" cy="167442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95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514</Words>
  <Application>Microsoft Office PowerPoint</Application>
  <PresentationFormat>Geniş ekran</PresentationFormat>
  <Paragraphs>41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Teması</vt:lpstr>
      <vt:lpstr>Fulltext Submission system presentation</vt:lpstr>
      <vt:lpstr>  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72</cp:revision>
  <cp:lastPrinted>2018-06-04T11:30:25Z</cp:lastPrinted>
  <dcterms:created xsi:type="dcterms:W3CDTF">2018-05-09T09:38:33Z</dcterms:created>
  <dcterms:modified xsi:type="dcterms:W3CDTF">2019-05-03T11:19:37Z</dcterms:modified>
</cp:coreProperties>
</file>