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67" r:id="rId6"/>
    <p:sldId id="258" r:id="rId7"/>
    <p:sldId id="276" r:id="rId8"/>
    <p:sldId id="257" r:id="rId9"/>
    <p:sldId id="273" r:id="rId10"/>
    <p:sldId id="266" r:id="rId11"/>
    <p:sldId id="275" r:id="rId12"/>
    <p:sldId id="265" r:id="rId13"/>
    <p:sldId id="27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3.05.2019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62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3.05.2019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448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3.05.2019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80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3.05.2019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7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3.05.2019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60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3.05.2019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89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3.05.2019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39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3.05.2019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90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3.05.2019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8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3.05.2019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56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3.05.2019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53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586B7-C46A-45F4-B93A-1BA1CB90B8A7}" type="datetimeFigureOut">
              <a:rPr lang="tr-TR" smtClean="0"/>
              <a:pPr/>
              <a:t>3.05.2019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13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bs.bandirma.edu.tr/tr/ubs/Sayfa/Goster/873" TargetMode="External"/><Relationship Id="rId2" Type="http://schemas.openxmlformats.org/officeDocument/2006/relationships/hyperlink" Target="https://ubs.bandirma.edu.t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ubs.bandirma.edu.tr/tr/ubs/Sayfa/Goster/87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bs.bandirma.edu.tr/tr/ubs/Sayfa/Goster/87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ubs@bandirma.edu.t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 rot="20681455">
            <a:off x="6439750" y="3246759"/>
            <a:ext cx="5636492" cy="2918939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 Metin Bildirimi Nasıl Göndereceğim?</a:t>
            </a:r>
            <a:b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Tanıtım Dosyası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00" y="592455"/>
            <a:ext cx="593407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2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10252" y="2730137"/>
            <a:ext cx="4963886" cy="3293881"/>
          </a:xfrm>
        </p:spPr>
        <p:txBody>
          <a:bodyPr/>
          <a:lstStyle/>
          <a:p>
            <a:r>
              <a:rPr lang="tr-TR" dirty="0" smtClean="0"/>
              <a:t>Sisteme yüklediğiniz bildiri tam metninizi görüntüleyebilmek için, ID numaranız ve şifrenizi ilgili alanlara yazınız.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“</a:t>
            </a:r>
            <a:r>
              <a:rPr lang="tr-TR" dirty="0" err="1" smtClean="0">
                <a:solidFill>
                  <a:srgbClr val="FF0000"/>
                </a:solidFill>
              </a:rPr>
              <a:t>View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File”</a:t>
            </a:r>
            <a:r>
              <a:rPr lang="tr-TR" dirty="0" err="1" smtClean="0"/>
              <a:t>a</a:t>
            </a:r>
            <a:r>
              <a:rPr lang="tr-TR" dirty="0" smtClean="0"/>
              <a:t> tıklayınız. 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223" y="249826"/>
            <a:ext cx="6236018" cy="4635683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cxnSp>
        <p:nvCxnSpPr>
          <p:cNvPr id="4" name="3 Düz Ok Bağlayıcısı"/>
          <p:cNvCxnSpPr/>
          <p:nvPr/>
        </p:nvCxnSpPr>
        <p:spPr>
          <a:xfrm flipH="1" flipV="1">
            <a:off x="1149531" y="3095897"/>
            <a:ext cx="5747659" cy="14891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449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3735977" y="5590903"/>
            <a:ext cx="80118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dirty="0" smtClean="0">
                <a:solidFill>
                  <a:srgbClr val="FF0000"/>
                </a:solidFill>
              </a:rPr>
              <a:t>Bildirinizin durumunu görüntülemek için, </a:t>
            </a:r>
          </a:p>
          <a:p>
            <a:pPr algn="r"/>
            <a:r>
              <a:rPr lang="tr-TR" sz="3200" b="1" dirty="0" smtClean="0">
                <a:solidFill>
                  <a:srgbClr val="FF0000"/>
                </a:solidFill>
              </a:rPr>
              <a:t>“</a:t>
            </a:r>
            <a:r>
              <a:rPr lang="tr-TR" sz="3200" b="1" dirty="0" err="1" smtClean="0">
                <a:solidFill>
                  <a:srgbClr val="FF0000"/>
                </a:solidFill>
              </a:rPr>
              <a:t>Check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Status</a:t>
            </a:r>
            <a:r>
              <a:rPr lang="tr-TR" sz="3200" b="1" dirty="0" smtClean="0">
                <a:solidFill>
                  <a:srgbClr val="FF0000"/>
                </a:solidFill>
              </a:rPr>
              <a:t>” </a:t>
            </a:r>
            <a:r>
              <a:rPr lang="tr-TR" sz="3200" dirty="0" smtClean="0">
                <a:solidFill>
                  <a:srgbClr val="FF0000"/>
                </a:solidFill>
              </a:rPr>
              <a:t>linkine tıklayınız. 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86" y="415204"/>
            <a:ext cx="8924925" cy="4988070"/>
          </a:xfrm>
          <a:prstGeom prst="rect">
            <a:avLst/>
          </a:prstGeom>
        </p:spPr>
      </p:pic>
      <p:cxnSp>
        <p:nvCxnSpPr>
          <p:cNvPr id="10" name="9 Düz Ok Bağlayıcısı"/>
          <p:cNvCxnSpPr/>
          <p:nvPr/>
        </p:nvCxnSpPr>
        <p:spPr>
          <a:xfrm flipH="1" flipV="1">
            <a:off x="2535382" y="4197927"/>
            <a:ext cx="3708664" cy="218981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3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2437" y="365125"/>
            <a:ext cx="6248809" cy="4219938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6910252" y="2730137"/>
            <a:ext cx="4963886" cy="3293881"/>
          </a:xfrm>
        </p:spPr>
        <p:txBody>
          <a:bodyPr/>
          <a:lstStyle/>
          <a:p>
            <a:r>
              <a:rPr lang="tr-TR" dirty="0" smtClean="0"/>
              <a:t>Sisteme yüklediğiniz bildirinizin durumunu görmek için, ID numaranız ve şifrenizi ilgili alanlara yazınız.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“</a:t>
            </a:r>
            <a:r>
              <a:rPr lang="tr-TR" dirty="0" err="1" smtClean="0">
                <a:solidFill>
                  <a:srgbClr val="FF0000"/>
                </a:solidFill>
              </a:rPr>
              <a:t>Check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Status”</a:t>
            </a:r>
            <a:r>
              <a:rPr lang="tr-TR" dirty="0" err="1" smtClean="0"/>
              <a:t>e</a:t>
            </a:r>
            <a:r>
              <a:rPr lang="tr-TR" dirty="0" smtClean="0"/>
              <a:t> tıklayınız. </a:t>
            </a:r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 flipH="1" flipV="1">
            <a:off x="1567543" y="2926080"/>
            <a:ext cx="5342709" cy="169817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242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tr-TR" dirty="0" smtClean="0"/>
          </a:p>
          <a:p>
            <a:pPr algn="r">
              <a:buNone/>
            </a:pPr>
            <a:endParaRPr lang="tr-TR" dirty="0" smtClean="0"/>
          </a:p>
          <a:p>
            <a:pPr algn="r">
              <a:buNone/>
            </a:pPr>
            <a:endParaRPr lang="tr-TR" dirty="0" smtClean="0"/>
          </a:p>
          <a:p>
            <a:pPr algn="r">
              <a:buNone/>
            </a:pPr>
            <a:endParaRPr lang="tr-TR" dirty="0" smtClean="0"/>
          </a:p>
          <a:p>
            <a:pPr algn="r">
              <a:buNone/>
            </a:pPr>
            <a:r>
              <a:rPr lang="tr-TR" sz="4000" dirty="0" smtClean="0">
                <a:solidFill>
                  <a:srgbClr val="0070C0"/>
                </a:solidFill>
              </a:rPr>
              <a:t>Uluslararası Bandırma ve Çevresi Sempozyumu’muza (UBS’19)  gösterdiğiniz ilgi ve katkınızdan dolayı çok teşekkür ederiz…</a:t>
            </a:r>
            <a:endParaRPr lang="tr-TR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69817" y="3069771"/>
            <a:ext cx="11521440" cy="757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391887"/>
            <a:ext cx="9144000" cy="1280160"/>
          </a:xfrm>
        </p:spPr>
        <p:txBody>
          <a:bodyPr>
            <a:noAutofit/>
          </a:bodyPr>
          <a:lstStyle/>
          <a:p>
            <a:r>
              <a:rPr lang="tr-TR" sz="1600" dirty="0" smtClean="0"/>
              <a:t/>
            </a:r>
            <a:br>
              <a:rPr lang="tr-TR" sz="1600" dirty="0" smtClean="0"/>
            </a:br>
            <a:r>
              <a:rPr lang="tr-TR" sz="1600" dirty="0" smtClean="0"/>
              <a:t> </a:t>
            </a:r>
            <a:br>
              <a:rPr lang="tr-TR" sz="1600" dirty="0" smtClean="0"/>
            </a:br>
            <a:endParaRPr lang="tr-TR" sz="16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2697" y="418011"/>
            <a:ext cx="11508377" cy="591747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sz="51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Hatlarıyla İzlenecek Süreç: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1. Bildiri Gönderim Sistemi üzerinden kayıt işlemi yapılarak, her bildiri için bir ID ve şifre alınması,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2. Alınan ID ve şifre ile, Bildiri Özetlerinin -en geç 28 Temmuz 2019 tarihine kadar- Bildiri Gönderim Sistemi’ne yüklenmesi,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3. Bildiri Özetlerinin Bilimsel Değerlendirme sürecinin -en geç 1 Ağustos 2019 tarihine kadar- tamamlanması ve katılımcılara bildiri özeti kabul/</a:t>
            </a:r>
            <a:r>
              <a:rPr lang="tr-TR" b="1" dirty="0" err="1" smtClean="0">
                <a:solidFill>
                  <a:srgbClr val="FF0000"/>
                </a:solidFill>
              </a:rPr>
              <a:t>red</a:t>
            </a:r>
            <a:r>
              <a:rPr lang="tr-TR" b="1" dirty="0" smtClean="0">
                <a:solidFill>
                  <a:srgbClr val="FF0000"/>
                </a:solidFill>
              </a:rPr>
              <a:t> durumlarının bildirilmesi,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0000CC"/>
                </a:solidFill>
              </a:rPr>
              <a:t>4. Bildiri Özeti kabul edildiğine dair bilgilendirme maili alındıktan sonra,  en geç 26 Ağustos 2019 tarihine kadar- ilgili bildiri özetinin ID ve Şifresi ile Bildiri Tam Metninin, Bildiri Gönderim Sistemi’ne yüklenmesi,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b="1" dirty="0" smtClean="0"/>
              <a:t>5. Gönderilen ve Bilimsel Değerlendirme Süreci sonunda kabul edilen Tam Metin Bildirilerin, -en geç 31 Ağustos 2019 tarihine kadar- ilan edilmesi,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b="1" dirty="0" smtClean="0"/>
              <a:t>6. Sempozyum Programının </a:t>
            </a:r>
            <a:r>
              <a:rPr lang="tr-TR" b="1" dirty="0" smtClean="0"/>
              <a:t>–en geç 8 </a:t>
            </a:r>
            <a:r>
              <a:rPr lang="tr-TR" b="1" dirty="0" smtClean="0"/>
              <a:t>Eylül 2019 </a:t>
            </a:r>
            <a:r>
              <a:rPr lang="tr-TR" b="1" smtClean="0"/>
              <a:t>tarihine kadar- </a:t>
            </a:r>
            <a:r>
              <a:rPr lang="tr-TR" b="1" dirty="0" smtClean="0"/>
              <a:t>ilan edilmesi.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sz="1100" b="1" dirty="0" smtClean="0"/>
              <a:t> 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tr-TR" sz="51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Adım Adım Bildiri Özeti Gönderim Aşamaları:</a:t>
            </a:r>
            <a:endParaRPr lang="tr-TR" sz="5100" b="1" u="sng" dirty="0" smtClean="0">
              <a:solidFill>
                <a:srgbClr val="0070C0"/>
              </a:solidFill>
            </a:endParaRPr>
          </a:p>
        </p:txBody>
      </p:sp>
      <p:sp>
        <p:nvSpPr>
          <p:cNvPr id="4" name="3 Aşağı Ok"/>
          <p:cNvSpPr/>
          <p:nvPr/>
        </p:nvSpPr>
        <p:spPr>
          <a:xfrm>
            <a:off x="4990011" y="5982790"/>
            <a:ext cx="2207623" cy="6400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7383" y="5120639"/>
            <a:ext cx="11066417" cy="1056323"/>
          </a:xfrm>
        </p:spPr>
        <p:txBody>
          <a:bodyPr>
            <a:normAutofit fontScale="92500"/>
          </a:bodyPr>
          <a:lstStyle/>
          <a:p>
            <a:r>
              <a:rPr lang="tr-TR" dirty="0" smtClean="0">
                <a:hlinkClick r:id="rId2"/>
              </a:rPr>
              <a:t>Bildiri Gönderim </a:t>
            </a:r>
            <a:r>
              <a:rPr lang="tr-TR" dirty="0" smtClean="0"/>
              <a:t>başlığı altında; “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Bildirilerde Aranacak </a:t>
            </a:r>
            <a:r>
              <a:rPr lang="tr-TR" dirty="0" err="1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Özellikler</a:t>
            </a:r>
            <a:r>
              <a:rPr lang="tr-TR" dirty="0" err="1" smtClean="0"/>
              <a:t>”i</a:t>
            </a:r>
            <a:r>
              <a:rPr lang="tr-TR" dirty="0" smtClean="0"/>
              <a:t> dikkate alarak, “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  <a:hlinkClick r:id="rId4"/>
              </a:rPr>
              <a:t>Tam metin bildiri taslağı</a:t>
            </a:r>
            <a:r>
              <a:rPr lang="tr-TR" dirty="0" smtClean="0"/>
              <a:t>” yardımıyla tam metin bildirinizi hazırlayınız.</a:t>
            </a:r>
            <a:endParaRPr lang="tr-TR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98369" y="555715"/>
            <a:ext cx="40386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6 Düz Ok Bağlayıcısı"/>
          <p:cNvCxnSpPr/>
          <p:nvPr/>
        </p:nvCxnSpPr>
        <p:spPr>
          <a:xfrm flipH="1" flipV="1">
            <a:off x="2612571" y="3500846"/>
            <a:ext cx="940526" cy="215537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 flipV="1">
            <a:off x="3644537" y="1998617"/>
            <a:ext cx="3944984" cy="32657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Metin kutusu"/>
          <p:cNvSpPr txBox="1"/>
          <p:nvPr/>
        </p:nvSpPr>
        <p:spPr>
          <a:xfrm>
            <a:off x="5982788" y="1358537"/>
            <a:ext cx="538189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tr-TR" sz="3600" b="1" dirty="0" err="1" smtClean="0">
                <a:solidFill>
                  <a:srgbClr val="0070C0"/>
                </a:solidFill>
              </a:rPr>
              <a:t>ubs</a:t>
            </a:r>
            <a:r>
              <a:rPr lang="tr-TR" sz="3600" b="1" dirty="0" smtClean="0">
                <a:solidFill>
                  <a:srgbClr val="0070C0"/>
                </a:solidFill>
              </a:rPr>
              <a:t>.</a:t>
            </a:r>
            <a:r>
              <a:rPr lang="tr-TR" sz="3600" b="1" dirty="0" err="1" smtClean="0">
                <a:solidFill>
                  <a:srgbClr val="0070C0"/>
                </a:solidFill>
              </a:rPr>
              <a:t>bandirma</a:t>
            </a:r>
            <a:r>
              <a:rPr lang="tr-TR" sz="3600" b="1" dirty="0" smtClean="0">
                <a:solidFill>
                  <a:srgbClr val="0070C0"/>
                </a:solidFill>
              </a:rPr>
              <a:t>.edu.tr</a:t>
            </a:r>
          </a:p>
          <a:p>
            <a:pPr algn="ctr"/>
            <a:r>
              <a:rPr lang="tr-TR" sz="3600" b="1" dirty="0" smtClean="0">
                <a:solidFill>
                  <a:srgbClr val="0070C0"/>
                </a:solidFill>
              </a:rPr>
              <a:t>web sayfamızdaki: </a:t>
            </a:r>
            <a:endParaRPr lang="tr-TR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4320" y="5042263"/>
            <a:ext cx="11079480" cy="1134700"/>
          </a:xfrm>
        </p:spPr>
        <p:txBody>
          <a:bodyPr/>
          <a:lstStyle/>
          <a:p>
            <a:r>
              <a:rPr lang="tr-TR" dirty="0" smtClean="0"/>
              <a:t>Hazırladığınız bildiri özetinizi göndermek için “</a:t>
            </a:r>
            <a:r>
              <a:rPr lang="tr-TR" dirty="0" smtClean="0">
                <a:hlinkClick r:id="rId2"/>
              </a:rPr>
              <a:t>Bildiri Gönderim Sistemi</a:t>
            </a:r>
            <a:r>
              <a:rPr lang="tr-TR" dirty="0" smtClean="0"/>
              <a:t>” linkine tıklayınız.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8368" y="555714"/>
            <a:ext cx="4845231" cy="3885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5 Düz Ok Bağlayıcısı"/>
          <p:cNvCxnSpPr/>
          <p:nvPr/>
        </p:nvCxnSpPr>
        <p:spPr>
          <a:xfrm flipH="1" flipV="1">
            <a:off x="4402183" y="3644537"/>
            <a:ext cx="4624254" cy="148916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5394960" y="5904412"/>
            <a:ext cx="65314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200" dirty="0" smtClean="0">
                <a:solidFill>
                  <a:srgbClr val="FF0000"/>
                </a:solidFill>
              </a:rPr>
              <a:t>“</a:t>
            </a:r>
            <a:r>
              <a:rPr lang="tr-TR" sz="3200" b="1" dirty="0" err="1" smtClean="0">
                <a:solidFill>
                  <a:srgbClr val="FF0000"/>
                </a:solidFill>
              </a:rPr>
              <a:t>Upload</a:t>
            </a:r>
            <a:r>
              <a:rPr lang="tr-TR" sz="3200" b="1" dirty="0" smtClean="0">
                <a:solidFill>
                  <a:srgbClr val="FF0000"/>
                </a:solidFill>
              </a:rPr>
              <a:t> File</a:t>
            </a:r>
            <a:r>
              <a:rPr lang="tr-TR" sz="3200" dirty="0" smtClean="0">
                <a:solidFill>
                  <a:srgbClr val="FF0000"/>
                </a:solidFill>
              </a:rPr>
              <a:t>” linkine tıklayınız.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90" y="174134"/>
            <a:ext cx="8924925" cy="5362575"/>
          </a:xfrm>
          <a:prstGeom prst="rect">
            <a:avLst/>
          </a:prstGeom>
        </p:spPr>
      </p:pic>
      <p:cxnSp>
        <p:nvCxnSpPr>
          <p:cNvPr id="10" name="9 Düz Ok Bağlayıcısı"/>
          <p:cNvCxnSpPr/>
          <p:nvPr/>
        </p:nvCxnSpPr>
        <p:spPr>
          <a:xfrm flipH="1" flipV="1">
            <a:off x="2078182" y="4031673"/>
            <a:ext cx="3277591" cy="200336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3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621" y="241664"/>
            <a:ext cx="6092053" cy="4722222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3" name="Alt Başlık 2"/>
          <p:cNvSpPr txBox="1">
            <a:spLocks/>
          </p:cNvSpPr>
          <p:nvPr/>
        </p:nvSpPr>
        <p:spPr>
          <a:xfrm>
            <a:off x="6831874" y="1881051"/>
            <a:ext cx="4924697" cy="467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r>
              <a:rPr lang="tr-TR" sz="3200" dirty="0" smtClean="0"/>
              <a:t> </a:t>
            </a:r>
            <a:r>
              <a:rPr lang="tr-TR" sz="3200" dirty="0" smtClean="0">
                <a:solidFill>
                  <a:srgbClr val="FF0000"/>
                </a:solidFill>
              </a:rPr>
              <a:t>“</a:t>
            </a:r>
            <a:r>
              <a:rPr lang="tr-TR" sz="3200" dirty="0" err="1" smtClean="0">
                <a:solidFill>
                  <a:srgbClr val="FF0000"/>
                </a:solidFill>
              </a:rPr>
              <a:t>Submission</a:t>
            </a:r>
            <a:r>
              <a:rPr lang="tr-TR" sz="3200" dirty="0" smtClean="0">
                <a:solidFill>
                  <a:srgbClr val="FF0000"/>
                </a:solidFill>
              </a:rPr>
              <a:t> ID”</a:t>
            </a:r>
            <a:r>
              <a:rPr lang="tr-TR" sz="3200" dirty="0" smtClean="0"/>
              <a:t> kısmına, ID numaranızı yazınız. (</a:t>
            </a:r>
            <a:r>
              <a:rPr lang="tr-TR" sz="3200" dirty="0" err="1" smtClean="0"/>
              <a:t>ID’nizi</a:t>
            </a:r>
            <a:r>
              <a:rPr lang="tr-TR" sz="3200" dirty="0" smtClean="0"/>
              <a:t> unuttuysanız, “</a:t>
            </a:r>
            <a:r>
              <a:rPr lang="tr-TR" sz="3200" dirty="0" err="1" smtClean="0"/>
              <a:t>forgot</a:t>
            </a:r>
            <a:r>
              <a:rPr lang="tr-TR" sz="3200" dirty="0" smtClean="0"/>
              <a:t> ID?” linkine tıklayınız veya sisteme kaydettiğiniz mail hesabınıza gönderilmiş olan “Kabul Edilen Bildiri Özetleri” konulu mail ekindeki dosyada </a:t>
            </a:r>
            <a:r>
              <a:rPr lang="tr-TR" sz="3200" dirty="0" err="1" smtClean="0"/>
              <a:t>ID’nizi</a:t>
            </a:r>
            <a:r>
              <a:rPr lang="tr-TR" sz="3200" dirty="0" smtClean="0"/>
              <a:t> görebilirsiniz) </a:t>
            </a:r>
          </a:p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endParaRPr lang="tr-TR" sz="3200" dirty="0" smtClean="0"/>
          </a:p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r>
              <a:rPr lang="tr-TR" sz="3200" dirty="0" smtClean="0"/>
              <a:t> </a:t>
            </a:r>
            <a:r>
              <a:rPr lang="tr-TR" sz="3200" dirty="0" smtClean="0">
                <a:solidFill>
                  <a:srgbClr val="FF0000"/>
                </a:solidFill>
              </a:rPr>
              <a:t>“</a:t>
            </a:r>
            <a:r>
              <a:rPr lang="tr-TR" sz="3200" dirty="0" err="1" smtClean="0">
                <a:solidFill>
                  <a:srgbClr val="FF0000"/>
                </a:solidFill>
              </a:rPr>
              <a:t>Password</a:t>
            </a:r>
            <a:r>
              <a:rPr lang="tr-TR" sz="3200" dirty="0" smtClean="0">
                <a:solidFill>
                  <a:srgbClr val="FF0000"/>
                </a:solidFill>
              </a:rPr>
              <a:t>”</a:t>
            </a:r>
            <a:r>
              <a:rPr lang="tr-TR" sz="3200" dirty="0" smtClean="0"/>
              <a:t> kısmına, şifrenizi yazınız. (Şifrenizi unuttuysanız, “</a:t>
            </a:r>
            <a:r>
              <a:rPr lang="tr-TR" sz="3200" dirty="0" err="1" smtClean="0"/>
              <a:t>forgot</a:t>
            </a:r>
            <a:r>
              <a:rPr lang="tr-TR" sz="3200" dirty="0" smtClean="0"/>
              <a:t> </a:t>
            </a:r>
            <a:r>
              <a:rPr lang="tr-TR" sz="3200" dirty="0" err="1" smtClean="0"/>
              <a:t>password</a:t>
            </a:r>
            <a:r>
              <a:rPr lang="tr-TR" sz="3200" dirty="0" smtClean="0"/>
              <a:t>?” linkine tıklayınız veya </a:t>
            </a:r>
            <a:r>
              <a:rPr lang="tr-TR" sz="3200" dirty="0" err="1" smtClean="0">
                <a:hlinkClick r:id="rId3"/>
              </a:rPr>
              <a:t>ubs</a:t>
            </a:r>
            <a:r>
              <a:rPr lang="tr-TR" sz="3200" dirty="0" smtClean="0">
                <a:hlinkClick r:id="rId3"/>
              </a:rPr>
              <a:t>@</a:t>
            </a:r>
            <a:r>
              <a:rPr lang="tr-TR" sz="3200" dirty="0" err="1" smtClean="0">
                <a:hlinkClick r:id="rId3"/>
              </a:rPr>
              <a:t>bandirma</a:t>
            </a:r>
            <a:r>
              <a:rPr lang="tr-TR" sz="3200" dirty="0" smtClean="0">
                <a:hlinkClick r:id="rId3"/>
              </a:rPr>
              <a:t>.edu.tr</a:t>
            </a:r>
            <a:r>
              <a:rPr lang="tr-TR" sz="3200" dirty="0" smtClean="0"/>
              <a:t> mail adresine “şifremi unuttum, ID No: ***” konulu mail atınız)</a:t>
            </a:r>
          </a:p>
          <a:p>
            <a:pPr algn="l">
              <a:buFont typeface="Arial" pitchFamily="34" charset="0"/>
              <a:buChar char="•"/>
            </a:pPr>
            <a:endParaRPr lang="tr-TR" sz="1800" dirty="0" smtClean="0"/>
          </a:p>
        </p:txBody>
      </p:sp>
      <p:cxnSp>
        <p:nvCxnSpPr>
          <p:cNvPr id="8" name="7 Düz Ok Bağlayıcısı"/>
          <p:cNvCxnSpPr/>
          <p:nvPr/>
        </p:nvCxnSpPr>
        <p:spPr>
          <a:xfrm flipH="1" flipV="1">
            <a:off x="1920240" y="2024743"/>
            <a:ext cx="4872447" cy="7837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Ok Bağlayıcısı"/>
          <p:cNvCxnSpPr/>
          <p:nvPr/>
        </p:nvCxnSpPr>
        <p:spPr>
          <a:xfrm flipH="1" flipV="1">
            <a:off x="2390503" y="2390503"/>
            <a:ext cx="4428309" cy="207699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Dikdörtgen"/>
          <p:cNvSpPr/>
          <p:nvPr/>
        </p:nvSpPr>
        <p:spPr>
          <a:xfrm>
            <a:off x="6635931" y="362634"/>
            <a:ext cx="5172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Bildiri Tam metninizi gönderebilmek için:</a:t>
            </a:r>
          </a:p>
          <a:p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Lütfen bildiri özetinizi gönderirken tarafınıza verilen ID numarasını  ve oluşturduğunuz şifrenizi hazır bulundurunuz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412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621" y="241664"/>
            <a:ext cx="6092053" cy="4722222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3" name="Alt Başlık 2"/>
          <p:cNvSpPr txBox="1">
            <a:spLocks/>
          </p:cNvSpPr>
          <p:nvPr/>
        </p:nvSpPr>
        <p:spPr>
          <a:xfrm>
            <a:off x="6792686" y="849085"/>
            <a:ext cx="4924697" cy="467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“Dosya Seç” </a:t>
            </a:r>
            <a:r>
              <a:rPr lang="tr-TR" dirty="0" smtClean="0"/>
              <a:t>linkine tıklayarak, taslağa uygun hazırladığınız bildiri tam metninizi sisteme yükleyiniz.</a:t>
            </a:r>
            <a:r>
              <a:rPr lang="tr-TR" b="1" dirty="0" smtClean="0"/>
              <a:t> Bu kısma sadece bir tane MS Office Word Dosyası yükleyebilirsiniz.</a:t>
            </a:r>
            <a:r>
              <a:rPr lang="tr-TR" dirty="0" smtClean="0"/>
              <a:t> Diğer dosya formatları  kabul edilememektedir. 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tr-TR" dirty="0" smtClean="0"/>
              <a:t>  </a:t>
            </a:r>
            <a:r>
              <a:rPr lang="tr-TR" dirty="0" smtClean="0">
                <a:solidFill>
                  <a:srgbClr val="FF0000"/>
                </a:solidFill>
              </a:rPr>
              <a:t>“Format” </a:t>
            </a:r>
            <a:r>
              <a:rPr lang="tr-TR" dirty="0" smtClean="0"/>
              <a:t>kısmında Microsoft Word (</a:t>
            </a:r>
            <a:r>
              <a:rPr lang="tr-TR" b="1" dirty="0" smtClean="0"/>
              <a:t>.</a:t>
            </a:r>
            <a:r>
              <a:rPr lang="tr-TR" b="1" dirty="0" err="1" smtClean="0"/>
              <a:t>doc</a:t>
            </a:r>
            <a:r>
              <a:rPr lang="tr-TR" b="1" dirty="0" smtClean="0"/>
              <a:t>) veya (.</a:t>
            </a:r>
            <a:r>
              <a:rPr lang="tr-TR" b="1" dirty="0" err="1" smtClean="0"/>
              <a:t>docx</a:t>
            </a:r>
            <a:r>
              <a:rPr lang="tr-TR" b="1" dirty="0" smtClean="0"/>
              <a:t>) formatlarından size uygun olanını seçiniz.</a:t>
            </a:r>
          </a:p>
          <a:p>
            <a:pPr algn="l">
              <a:lnSpc>
                <a:spcPct val="100000"/>
              </a:lnSpc>
            </a:pPr>
            <a:endParaRPr lang="tr-TR" b="1" dirty="0" smtClean="0"/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tr-TR" b="1" dirty="0" smtClean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“</a:t>
            </a:r>
            <a:r>
              <a:rPr lang="tr-TR" b="1" dirty="0" err="1" smtClean="0">
                <a:solidFill>
                  <a:srgbClr val="FF0000"/>
                </a:solidFill>
              </a:rPr>
              <a:t>Upload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File”</a:t>
            </a:r>
            <a:r>
              <a:rPr lang="tr-TR" dirty="0" err="1" smtClean="0"/>
              <a:t>a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tıklayınız. </a:t>
            </a:r>
          </a:p>
          <a:p>
            <a:pPr algn="l">
              <a:buFont typeface="Arial" pitchFamily="34" charset="0"/>
              <a:buChar char="•"/>
            </a:pPr>
            <a:endParaRPr lang="tr-TR" sz="1800" dirty="0" smtClean="0"/>
          </a:p>
          <a:p>
            <a:pPr algn="l">
              <a:buFont typeface="Arial" pitchFamily="34" charset="0"/>
              <a:buChar char="•"/>
            </a:pPr>
            <a:endParaRPr lang="tr-TR" sz="1800" dirty="0"/>
          </a:p>
        </p:txBody>
      </p:sp>
      <p:cxnSp>
        <p:nvCxnSpPr>
          <p:cNvPr id="5" name="4 Düz Ok Bağlayıcısı"/>
          <p:cNvCxnSpPr/>
          <p:nvPr/>
        </p:nvCxnSpPr>
        <p:spPr>
          <a:xfrm flipH="1" flipV="1">
            <a:off x="1240971" y="3814354"/>
            <a:ext cx="5590903" cy="13324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Düz Ok Bağlayıcısı"/>
          <p:cNvCxnSpPr/>
          <p:nvPr/>
        </p:nvCxnSpPr>
        <p:spPr>
          <a:xfrm flipH="1" flipV="1">
            <a:off x="5695408" y="2952208"/>
            <a:ext cx="1149529" cy="4049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H="1">
            <a:off x="2338251" y="1110344"/>
            <a:ext cx="4476211" cy="15675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12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5167" y="318951"/>
            <a:ext cx="5232491" cy="2896386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4" name="Alt Başlık 2"/>
          <p:cNvSpPr txBox="1">
            <a:spLocks/>
          </p:cNvSpPr>
          <p:nvPr/>
        </p:nvSpPr>
        <p:spPr>
          <a:xfrm>
            <a:off x="5956663" y="1350316"/>
            <a:ext cx="5934892" cy="831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2800" b="1" dirty="0" smtClean="0">
                <a:solidFill>
                  <a:srgbClr val="FF0000"/>
                </a:solidFill>
              </a:rPr>
              <a:t>“</a:t>
            </a:r>
            <a:r>
              <a:rPr lang="tr-TR" sz="2800" b="1" dirty="0" err="1" smtClean="0">
                <a:solidFill>
                  <a:srgbClr val="FF0000"/>
                </a:solidFill>
              </a:rPr>
              <a:t>Submission</a:t>
            </a:r>
            <a:r>
              <a:rPr lang="tr-TR" sz="2800" b="1" dirty="0" smtClean="0">
                <a:solidFill>
                  <a:srgbClr val="FF0000"/>
                </a:solidFill>
              </a:rPr>
              <a:t> ID .. has </a:t>
            </a:r>
            <a:r>
              <a:rPr lang="tr-TR" sz="2800" b="1" dirty="0" err="1" smtClean="0">
                <a:solidFill>
                  <a:srgbClr val="FF0000"/>
                </a:solidFill>
              </a:rPr>
              <a:t>been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uploaded</a:t>
            </a:r>
            <a:r>
              <a:rPr lang="tr-TR" sz="2800" b="1" dirty="0" smtClean="0">
                <a:solidFill>
                  <a:srgbClr val="FF0000"/>
                </a:solidFill>
              </a:rPr>
              <a:t>” </a:t>
            </a:r>
            <a:r>
              <a:rPr lang="tr-TR" sz="2800" dirty="0" smtClean="0">
                <a:solidFill>
                  <a:srgbClr val="0070C0"/>
                </a:solidFill>
              </a:rPr>
              <a:t>yazısını görüyorsanız işleminiz başarıyla tamamlanmıştır. </a:t>
            </a:r>
          </a:p>
        </p:txBody>
      </p:sp>
      <p:sp>
        <p:nvSpPr>
          <p:cNvPr id="5" name="4 Dikdörtgen"/>
          <p:cNvSpPr/>
          <p:nvPr/>
        </p:nvSpPr>
        <p:spPr>
          <a:xfrm>
            <a:off x="431075" y="3988347"/>
            <a:ext cx="114561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500" b="1" u="sng" dirty="0" smtClean="0">
                <a:solidFill>
                  <a:srgbClr val="FF0000"/>
                </a:solidFill>
              </a:rPr>
              <a:t>Lütfen Dikkat!!! </a:t>
            </a:r>
          </a:p>
          <a:p>
            <a:pPr algn="ctr"/>
            <a:r>
              <a:rPr lang="tr-TR" sz="3500" b="1" u="sng" dirty="0" smtClean="0">
                <a:solidFill>
                  <a:srgbClr val="FF0000"/>
                </a:solidFill>
              </a:rPr>
              <a:t>İkinci bir bildiri tam metni gönderecekseniz, yukarıda belirtilen işlemleri en baştan yapmanız gerekmektedir. </a:t>
            </a:r>
          </a:p>
          <a:p>
            <a:pPr algn="ctr"/>
            <a:r>
              <a:rPr lang="tr-TR" sz="3500" b="1" u="sng" dirty="0" smtClean="0">
                <a:solidFill>
                  <a:srgbClr val="FF0000"/>
                </a:solidFill>
              </a:rPr>
              <a:t>Sistem, her bildiriyi, farklı bir ID numarası ile kaydetmiştir.  </a:t>
            </a:r>
          </a:p>
        </p:txBody>
      </p:sp>
      <p:cxnSp>
        <p:nvCxnSpPr>
          <p:cNvPr id="7" name="6 Düz Ok Bağlayıcısı"/>
          <p:cNvCxnSpPr/>
          <p:nvPr/>
        </p:nvCxnSpPr>
        <p:spPr>
          <a:xfrm flipH="1">
            <a:off x="2717076" y="1841863"/>
            <a:ext cx="3370215" cy="23513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594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468880" y="5473337"/>
            <a:ext cx="93573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dirty="0" smtClean="0">
                <a:solidFill>
                  <a:srgbClr val="FF0000"/>
                </a:solidFill>
              </a:rPr>
              <a:t>Bildirinizi gönderdikten sonra tekrar görüntülemek için, </a:t>
            </a:r>
          </a:p>
          <a:p>
            <a:pPr algn="r"/>
            <a:r>
              <a:rPr lang="tr-TR" sz="3200" b="1" dirty="0" smtClean="0">
                <a:solidFill>
                  <a:srgbClr val="FF0000"/>
                </a:solidFill>
              </a:rPr>
              <a:t>“</a:t>
            </a:r>
            <a:r>
              <a:rPr lang="tr-TR" sz="3200" b="1" dirty="0" err="1" smtClean="0">
                <a:solidFill>
                  <a:srgbClr val="FF0000"/>
                </a:solidFill>
              </a:rPr>
              <a:t>View</a:t>
            </a:r>
            <a:r>
              <a:rPr lang="tr-TR" sz="3200" b="1" dirty="0" smtClean="0">
                <a:solidFill>
                  <a:srgbClr val="FF0000"/>
                </a:solidFill>
              </a:rPr>
              <a:t> File” </a:t>
            </a:r>
            <a:r>
              <a:rPr lang="tr-TR" sz="3200" dirty="0" smtClean="0">
                <a:solidFill>
                  <a:srgbClr val="FF0000"/>
                </a:solidFill>
              </a:rPr>
              <a:t>linkine tıklayınız. 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49" y="315452"/>
            <a:ext cx="8665932" cy="5206958"/>
          </a:xfrm>
          <a:prstGeom prst="rect">
            <a:avLst/>
          </a:prstGeom>
        </p:spPr>
      </p:pic>
      <p:cxnSp>
        <p:nvCxnSpPr>
          <p:cNvPr id="10" name="9 Düz Ok Bağlayıcısı"/>
          <p:cNvCxnSpPr/>
          <p:nvPr/>
        </p:nvCxnSpPr>
        <p:spPr>
          <a:xfrm flipH="1" flipV="1">
            <a:off x="2111433" y="4139738"/>
            <a:ext cx="4746568" cy="21173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3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483</Words>
  <Application>Microsoft Office PowerPoint</Application>
  <PresentationFormat>Geniş ekran</PresentationFormat>
  <Paragraphs>41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Tam Metin Bildirimi Nasıl Göndereceğim?  Tanıtım Dosyası</vt:lpstr>
      <vt:lpstr>  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65</cp:revision>
  <dcterms:created xsi:type="dcterms:W3CDTF">2018-05-09T09:38:33Z</dcterms:created>
  <dcterms:modified xsi:type="dcterms:W3CDTF">2019-05-03T10:32:34Z</dcterms:modified>
</cp:coreProperties>
</file>